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77523" autoAdjust="0"/>
  </p:normalViewPr>
  <p:slideViewPr>
    <p:cSldViewPr snapToGrid="0">
      <p:cViewPr varScale="1">
        <p:scale>
          <a:sx n="68" d="100"/>
          <a:sy n="68" d="100"/>
        </p:scale>
        <p:origin x="14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ABAB3-27AC-41CE-9240-5115E9D83409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EE45B7-AE3B-4222-8575-F4A776ECD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303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 everyone, today I’m sharing my first project on predicting hospital readmissions using real patient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E45B7-AE3B-4222-8575-F4A776ECD7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904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That's my project. I learned a ton about real-world healthcare data challenges and how interpretability matters just as much as raw performance. Thanks for watching — I'm happy to answer any questions!"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E45B7-AE3B-4222-8575-F4A776ECD7B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77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Every year hospitals lose billions in penalties because too many patients return within 30 days. More importantly, those readmissions usually mean something went wrong after they left — maybe medications weren't explained well, no follow-up appointment, or social issues got missed. My goal was to build something that could flag high-risk patients right at discharge so care teams can step in."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E45B7-AE3B-4222-8575-F4A776ECD7B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086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"I used the public Diabetes 130-US Hospitals dataset from UCI — over 100,000 hospital stays from 1999 to 2008. After heavy cleaning — dropping IDs and high-missing columns, fixing encoded missing values, removing patients who died or went to hospice to avoid leakage, one-hot encoding, and grouping diagnosis codes — I ended up with about 99,000 encounters and 110 features. The 30-day readmission rate was roughly 11.4%."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E45B7-AE3B-4222-8575-F4A776ECD7B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510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ffectLst/>
              </a:rPr>
              <a:t>I started with a recreated approximate LACE score as a clinical baseline, then moved to </a:t>
            </a:r>
            <a:r>
              <a:rPr lang="en-US" dirty="0" err="1">
                <a:effectLst/>
              </a:rPr>
              <a:t>XGBoost</a:t>
            </a:r>
            <a:r>
              <a:rPr lang="en-US" dirty="0">
                <a:effectLst/>
              </a:rPr>
              <a:t> because it usually performs well on tabular health data. I handled class imbalance with </a:t>
            </a:r>
            <a:r>
              <a:rPr lang="en-US" dirty="0" err="1">
                <a:effectLst/>
              </a:rPr>
              <a:t>scale_pos_weight</a:t>
            </a:r>
            <a:r>
              <a:rPr lang="en-US" dirty="0">
                <a:effectLst/>
              </a:rPr>
              <a:t>, used early stopping, and focused on interpretability with SHAP values.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E45B7-AE3B-4222-8575-F4A776ECD7B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96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(Show Figure 1 – feature importance) "The model achieved an AUC of 0.661 on the test set — which actually matches published results on this exact dataset pretty closely. The strongest predictors were number of prior inpatient visits, medication changes, discharge disposition, emergency visits, and number of medications."</a:t>
            </a:r>
          </a:p>
          <a:p>
            <a:r>
              <a:rPr lang="en-US" dirty="0">
                <a:effectLst/>
              </a:rPr>
              <a:t>(Show Figure 2 – SHAP summary) "SHAP confirms the same story: more inpatient visits push risk way up, medication changes are a big red flag, and so on."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E45B7-AE3B-4222-8575-F4A776ECD7B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064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(Show Figure 3 – dependence plot) "Here's a closer look at the top driver — the more inpatient visits in the past year, the higher the predicted risk. This makes intuitive sense; these are the classic 'frequent flyers' clinicians worry about."</a:t>
            </a:r>
          </a:p>
          <a:p>
            <a:r>
              <a:rPr lang="en-US" dirty="0">
                <a:effectLst/>
              </a:rPr>
              <a:t>(Show Figure 4 – calibration curve) "The calibration is reasonable — predicted probabilities line up decently with actual outcomes. The Brier score was low, showing good overall reliability."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E45B7-AE3B-4222-8575-F4A776ECD7B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784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"I turned the insights into a simple interactive calculator. A discharge planner can slide five key factors and instantly see a risk percentage with a color-coded alert.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E45B7-AE3B-4222-8575-F4A776ECD7B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736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"My main recommendations: automatically flag anyone with multiple prior inpatient visits or medication changes for extra follow-up.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E45B7-AE3B-4222-8575-F4A776ECD7B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463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checked for bias — performance was similar across racial groups. Importantly, this is decision support only, never a replacement for clinical </a:t>
            </a:r>
            <a:r>
              <a:rPr lang="en-US" dirty="0" err="1"/>
              <a:t>judgment.“</a:t>
            </a:r>
            <a:r>
              <a:rPr lang="en-US" dirty="0" err="1">
                <a:effectLst/>
              </a:rPr>
              <a:t>The</a:t>
            </a:r>
            <a:r>
              <a:rPr lang="en-US" dirty="0">
                <a:effectLst/>
              </a:rPr>
              <a:t> biggest limitations are that the data is old and only covers diabetes-related stays. No social determinants like housing or transportation. Next steps would be retraining on modern local hospital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EE45B7-AE3B-4222-8575-F4A776ECD7B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822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1551E-7D4E-A334-E70D-ECF2350AB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62389-A01F-CF62-B938-C57DCEA02C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08A3A-22B4-85C7-8E30-F16BDAC0D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66CF6-2FCF-CF27-C80A-C8737820F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81873-0065-A12A-B8A1-F64B5BD98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105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57217-5829-E1CB-7EB9-712FAF1F5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DF86CA-CE7B-4C88-8006-7920E0652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C5E6C-C796-6286-56B4-8962631D9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7E906-0BD7-BE8C-520C-887FEF720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08ADF-F714-DA54-9807-702547E34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82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25FC0B-1358-7DB9-2AD2-C2F36EF316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756F29-CFE0-6DCC-AF97-F7549A6D54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4F444-2B91-981D-4971-AED836D70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9B050-F9C3-D364-038D-C721970AF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93888-8ED6-FFB3-6D99-DBA111283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910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FB0A0-BC2C-28FE-CBE5-8B5E96C5F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F3DF3-9CC0-B87D-71AB-FC182AFE7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9EBDB5-FB59-052D-E1A9-BC7771C22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715CC-6425-05F1-6915-A5AC5184B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DD1F6-A4A8-00EF-171F-A445788B8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774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0FF9E-8A53-9CB2-011C-024371A61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56011-1BBA-7878-D812-1791CAF55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764AB-B261-86CA-97FD-CB95B1F84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DBF4D-EECC-7F39-C932-2664FCE54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75EB8-A34C-BE98-780D-3C9770B60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10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BBE60-2829-52C1-88AA-08EB09D00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05B56-92E4-D9D2-A938-896D6EC888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1F2A1C-62F9-DA41-E965-0FE5E1661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52A111-7958-68C7-618D-5389F6904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E816CB-8AB2-F8E4-E495-8D33C77FB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3E4D20-194A-56DE-C739-9D706CDD0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423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72755-A42D-43AD-705F-57FED71A2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7EEC7-8EE8-DB8F-0991-B1203D1E7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74F02B-F9BE-DFDA-4BF9-BA39836560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0BB657-370C-ACE5-6DCE-07D4941B4C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AC2D9A-0422-A207-A491-CAD37BD263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24AA15-0DFC-C1EB-0C57-82BCC86C3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468689-1F9F-C35C-21E8-B7A4E95F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32F230-089D-68FE-74C9-839D9EA41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14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E4FFC-9AD3-DB3F-D70F-B0E0E2DD2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630052-1D17-DF34-80F8-93FADBC8C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FFC2BA-CC00-C32D-620D-2FBBE2113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8720A4-1603-5794-4CD9-1B9872D01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254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997929-CD44-5DB4-0008-3F23B3F84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BEE1A7-F6C0-90B2-EC27-028EBBB57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520427-3876-BF15-3D61-FC306B03E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158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5F1D6-108A-BF69-86FF-20F7F44E9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D3CCD-28F6-9B76-3D71-BC7624A1B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471FD-C071-AFE5-3780-63A49F8A8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1DE57-6E85-F7ED-3305-7AEAD71E9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67D731-DD4C-F004-A6D1-473F7B66A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D97B8-ABC4-F009-6502-4A6534CA1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627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42C29-D005-F0F3-EB9B-071F0B7AD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264A32-3C0C-1086-6B01-BEA4D6A1BF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560EF0-8497-BD83-3539-6524288632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DFA30-D051-9143-4305-B93BE14FC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C4FB10-3330-AC05-8681-CE19A6D51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19240F-1A4A-B9D7-6F73-AACF333E7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622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24B6C4-A857-0159-9C91-E756310B2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22BB1-A2B8-1637-FC0C-19376488A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BF2F1-6253-8A60-93FF-0D8680B10E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779074-FBDC-4ED8-8E1B-A2273FEB5A3E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CCBAB-D3A6-96B2-E5AC-D2AE81B335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B6414-B341-E613-415C-1CB81E982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929ED1-CE75-4332-8265-4CDC14D35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181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686B4-3DB0-4570-769A-92246D310A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ffectLst/>
              </a:rPr>
              <a:t>Why Do Patients Come Back Within 30 Days?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CFA1B7-DE99-64F3-7FF9-1A327CDC10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effectLst/>
              </a:rPr>
              <a:t>A practical look at predicting hospital readmissions using real patient data</a:t>
            </a:r>
          </a:p>
          <a:p>
            <a:r>
              <a:rPr lang="en-US" dirty="0"/>
              <a:t>By: Alex Spence</a:t>
            </a:r>
          </a:p>
          <a:p>
            <a:r>
              <a:rPr lang="en-US" dirty="0"/>
              <a:t>DSC 680 Project 1 Milestone 3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88927B9-626F-B587-59F1-A5F3078099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41077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45"/>
    </mc:Choice>
    <mc:Fallback>
      <p:transition spd="slow" advTm="17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3840-9893-DF82-BC0C-FEB50DB30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923F6-A7A7-4641-A152-4B096A7A0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Learned: Healthcare data is noisy but interpretability is critical</a:t>
            </a:r>
          </a:p>
          <a:p>
            <a:r>
              <a:rPr lang="en-US" dirty="0">
                <a:effectLst/>
              </a:rPr>
              <a:t>Thank you for watching!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82B6F61-8F4D-F07F-6C97-3805CB2D53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8334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24"/>
    </mc:Choice>
    <mc:Fallback>
      <p:transition spd="slow" advTm="14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8823B-E8F7-84F9-2EA2-23F40A842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734F0-A02E-735D-5D0D-8D1398A4B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Unplanned 30-day readmissions cost billions in penalties (Medicare HRRP)</a:t>
            </a:r>
          </a:p>
          <a:p>
            <a:r>
              <a:rPr lang="en-US" dirty="0"/>
              <a:t>More importantly: signal gaps in post-discharge care</a:t>
            </a:r>
          </a:p>
          <a:p>
            <a:r>
              <a:rPr lang="en-US" dirty="0"/>
              <a:t>Goal: Build a model to identify high-risk patients at discharge → enable targeted interventions (calls, home health, med reconciliation)</a:t>
            </a:r>
          </a:p>
          <a:p>
            <a:r>
              <a:rPr lang="en-US" dirty="0"/>
              <a:t>The business problem is clear: hospitals need better ways to spot risk early so they can actually prevent returns.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B9EAED7-C26C-C354-6023-E9AABE8BED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87020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68"/>
    </mc:Choice>
    <mc:Fallback>
      <p:transition spd="slow" advTm="32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270EE-7A00-28E4-9C79-4E3E1BE5C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&amp;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15CD3-0D84-A80E-0C79-AA9F82EB9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Source: UCI Diabetes 130-US Hospitals dataset (1999–2008)</a:t>
            </a:r>
          </a:p>
          <a:p>
            <a:r>
              <a:rPr lang="en-US" dirty="0"/>
              <a:t>Raw: 101,766 encounters, 50 features</a:t>
            </a:r>
          </a:p>
          <a:p>
            <a:r>
              <a:rPr lang="en-US" dirty="0"/>
              <a:t>After cleaning: 99,280 rows, 110 features</a:t>
            </a:r>
          </a:p>
          <a:p>
            <a:r>
              <a:rPr lang="en-US" dirty="0"/>
              <a:t>Key </a:t>
            </a:r>
            <a:r>
              <a:rPr lang="en-US" dirty="0" err="1"/>
              <a:t>steps:Removed</a:t>
            </a:r>
            <a:r>
              <a:rPr lang="en-US" dirty="0"/>
              <a:t> leakage (death/hospice/transfers)Converted ? → </a:t>
            </a:r>
            <a:r>
              <a:rPr lang="en-US" dirty="0" err="1"/>
              <a:t>NaN</a:t>
            </a:r>
            <a:r>
              <a:rPr lang="en-US" dirty="0"/>
              <a:t>, dropped high-missing columns</a:t>
            </a:r>
          </a:p>
          <a:p>
            <a:r>
              <a:rPr lang="en-US" dirty="0"/>
              <a:t>One-hot encoded </a:t>
            </a:r>
            <a:r>
              <a:rPr lang="en-US" dirty="0" err="1"/>
              <a:t>categoricals</a:t>
            </a:r>
            <a:r>
              <a:rPr lang="en-US" dirty="0"/>
              <a:t>, simplified diagnosis codes</a:t>
            </a:r>
          </a:p>
          <a:p>
            <a:r>
              <a:rPr lang="en-US" dirty="0"/>
              <a:t>Target: binary readmission &lt;30 days (11.4% positive)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A4EB9C3-D150-FFF7-8825-065B302694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6263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30"/>
    </mc:Choice>
    <mc:Fallback>
      <p:transition spd="slow" advTm="39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32F81-0A43-2525-9FB1-6EDE569B3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806A3-9242-9D29-4F46-A6E2A07C7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Split: 75/25 stratified train/test</a:t>
            </a:r>
          </a:p>
          <a:p>
            <a:r>
              <a:rPr lang="en-US" dirty="0"/>
              <a:t>Baseline: Approximate LACE score recreation</a:t>
            </a:r>
          </a:p>
          <a:p>
            <a:r>
              <a:rPr lang="en-US" dirty="0"/>
              <a:t>Main model: </a:t>
            </a:r>
            <a:r>
              <a:rPr lang="en-US" dirty="0" err="1"/>
              <a:t>XGBoost</a:t>
            </a:r>
            <a:r>
              <a:rPr lang="en-US" dirty="0"/>
              <a:t> (with class weighting &amp; early stopping)</a:t>
            </a:r>
          </a:p>
          <a:p>
            <a:r>
              <a:rPr lang="en-US" dirty="0"/>
              <a:t>Interpretability: SHAP values</a:t>
            </a:r>
          </a:p>
          <a:p>
            <a:r>
              <a:rPr lang="en-US" dirty="0"/>
              <a:t>I chose </a:t>
            </a:r>
            <a:r>
              <a:rPr lang="en-US" dirty="0" err="1"/>
              <a:t>XGBoost</a:t>
            </a:r>
            <a:r>
              <a:rPr lang="en-US" dirty="0"/>
              <a:t> because it handles tabular data well and gives good explanations via SHAP.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C6920B44-4BF4-66FE-D0C6-5D5FE3CF42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09585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33"/>
    </mc:Choice>
    <mc:Fallback>
      <p:transition spd="slow" advTm="30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722D9-6659-6387-FE15-E06E79625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&amp; Key Figures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C07D0-3B3F-6AEA-0385-B1F6BDABC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00" y="1604328"/>
            <a:ext cx="5016500" cy="90297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Performance: AUC-ROC = 0.661 (aligns with published benchmarks ~0.66–0.67)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0C4AA3-5130-A9A6-81FB-FDDD698ABE1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57" y="2728595"/>
            <a:ext cx="5943600" cy="4129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B254AF-37E8-99BB-12EE-8E26B60AC11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7969" y="0"/>
            <a:ext cx="5943600" cy="720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FE78AA2E-9AA2-204B-6E49-518E25917C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24657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433"/>
    </mc:Choice>
    <mc:Fallback>
      <p:transition spd="slow" advTm="50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98BE-D532-2C5F-ED78-9ECCBE1BC5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E811FA-2B01-1BCE-119E-430D509F6CC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31657"/>
            <a:ext cx="5943600" cy="4210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C5C1B5B-4AE7-5CD3-060A-510B737521A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700" y="1506855"/>
            <a:ext cx="5943600" cy="4428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1DEC4DC-3660-4870-1472-5253DEA184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21680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88"/>
    </mc:Choice>
    <mc:Fallback>
      <p:transition spd="slow" advTm="40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7B372-745F-310E-93C7-0CBCC812E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Demo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E548914-0A47-0A8A-F87B-3F6EA10B93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322" y="1690688"/>
            <a:ext cx="8757356" cy="4926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437A6D2-AE1C-C458-98AB-297FD3F85D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53818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19"/>
    </mc:Choice>
    <mc:Fallback>
      <p:transition spd="slow" advTm="25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2ED81-D7BB-48E7-93B4-407233B07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D95C8-385A-0B82-D57D-3333EEAFF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Flag patients with ≥3 prior inpatient visits or medication changes</a:t>
            </a:r>
          </a:p>
          <a:p>
            <a:r>
              <a:rPr lang="en-US" dirty="0"/>
              <a:t>Add medication reconciliation + 48-hour follow-up call when changes occur</a:t>
            </a:r>
          </a:p>
          <a:p>
            <a:r>
              <a:rPr lang="en-US" dirty="0"/>
              <a:t>Integrate simple risk score into discharge workflow</a:t>
            </a:r>
          </a:p>
          <a:p>
            <a:r>
              <a:rPr lang="en-US" dirty="0"/>
              <a:t>These are low-hanging, high-impact actions based directly on the model’s top drivers.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87C26EF-8E86-EFA7-DE09-1470103B0F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6102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18"/>
    </mc:Choice>
    <mc:Fallback>
      <p:transition spd="slow" advTm="21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C9DC8-FF12-24F2-C163-48DE2E80B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&amp;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1529F-DB72-177E-356C-428EFD09F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Ethics: Comparable AUC across racial groups; small false-negative difference noted</a:t>
            </a:r>
          </a:p>
          <a:p>
            <a:r>
              <a:rPr lang="en-US" dirty="0"/>
              <a:t>Positioned as decision support only</a:t>
            </a:r>
          </a:p>
          <a:p>
            <a:r>
              <a:rPr lang="en-US" dirty="0"/>
              <a:t>Limitations: Old data (pre-2010), diabetes-only</a:t>
            </a:r>
          </a:p>
          <a:p>
            <a:r>
              <a:rPr lang="en-US" dirty="0"/>
              <a:t>I was careful with bias checks and transparency, this is a tool to assist, not override, clinicians.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5768872-7955-A7DF-B0EC-8ECC093945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98018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21"/>
    </mc:Choice>
    <mc:Fallback>
      <p:transition spd="slow" advTm="432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875</Words>
  <Application>Microsoft Office PowerPoint</Application>
  <PresentationFormat>Widescreen</PresentationFormat>
  <Paragraphs>61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Why Do Patients Come Back Within 30 Days?</vt:lpstr>
      <vt:lpstr>The Problem</vt:lpstr>
      <vt:lpstr>Data &amp; Cleaning</vt:lpstr>
      <vt:lpstr>Methods</vt:lpstr>
      <vt:lpstr>Results &amp; Key Figures</vt:lpstr>
      <vt:lpstr>Interpretation</vt:lpstr>
      <vt:lpstr>Practical Demo</vt:lpstr>
      <vt:lpstr>Recommendations</vt:lpstr>
      <vt:lpstr>Ethics &amp; Limitations</vt:lpstr>
      <vt:lpstr>Closing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alex spence</dc:creator>
  <cp:lastModifiedBy>alex spence</cp:lastModifiedBy>
  <cp:revision>3</cp:revision>
  <dcterms:created xsi:type="dcterms:W3CDTF">2026-01-13T02:02:06Z</dcterms:created>
  <dcterms:modified xsi:type="dcterms:W3CDTF">2026-01-13T03:13:17Z</dcterms:modified>
</cp:coreProperties>
</file>

<file path=docProps/thumbnail.jpeg>
</file>